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4" r:id="rId2"/>
    <p:sldId id="299" r:id="rId3"/>
    <p:sldId id="295" r:id="rId4"/>
    <p:sldId id="300" r:id="rId5"/>
    <p:sldId id="297" r:id="rId6"/>
    <p:sldId id="296" r:id="rId7"/>
    <p:sldId id="309" r:id="rId8"/>
    <p:sldId id="302" r:id="rId9"/>
    <p:sldId id="270" r:id="rId10"/>
    <p:sldId id="310" r:id="rId11"/>
    <p:sldId id="280" r:id="rId12"/>
    <p:sldId id="303" r:id="rId13"/>
    <p:sldId id="304" r:id="rId14"/>
    <p:sldId id="305" r:id="rId15"/>
    <p:sldId id="306" r:id="rId16"/>
    <p:sldId id="30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92333" autoAdjust="0"/>
  </p:normalViewPr>
  <p:slideViewPr>
    <p:cSldViewPr>
      <p:cViewPr>
        <p:scale>
          <a:sx n="95" d="100"/>
          <a:sy n="95" d="100"/>
        </p:scale>
        <p:origin x="-141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529189608"/>
        <c:axId val="529185192"/>
      </c:lineChart>
      <c:catAx>
        <c:axId val="529189608"/>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529185192"/>
        <c:crosses val="autoZero"/>
        <c:auto val="0"/>
        <c:lblAlgn val="ctr"/>
        <c:lblOffset val="100"/>
        <c:noMultiLvlLbl val="0"/>
      </c:catAx>
      <c:valAx>
        <c:axId val="529185192"/>
        <c:scaling>
          <c:orientation val="minMax"/>
        </c:scaling>
        <c:delete val="0"/>
        <c:axPos val="l"/>
        <c:majorGridlines/>
        <c:numFmt formatCode="_(&quot;$&quot;* #,##0_);_(&quot;$&quot;* \(#,##0\);_(&quot;$&quot;* &quot;-&quot;??_);_(@_)" sourceLinked="1"/>
        <c:majorTickMark val="none"/>
        <c:minorTickMark val="none"/>
        <c:tickLblPos val="nextTo"/>
        <c:spPr>
          <a:ln w="9525">
            <a:noFill/>
          </a:ln>
        </c:spPr>
        <c:crossAx val="5291896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529146520"/>
        <c:axId val="529152136"/>
      </c:lineChart>
      <c:catAx>
        <c:axId val="529146520"/>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529152136"/>
        <c:crosses val="autoZero"/>
        <c:auto val="1"/>
        <c:lblAlgn val="ctr"/>
        <c:lblOffset val="100"/>
        <c:noMultiLvlLbl val="0"/>
      </c:catAx>
      <c:valAx>
        <c:axId val="529152136"/>
        <c:scaling>
          <c:orientation val="minMax"/>
        </c:scaling>
        <c:delete val="0"/>
        <c:axPos val="l"/>
        <c:majorGridlines/>
        <c:numFmt formatCode="_(&quot;$&quot;* #,##0_);_(&quot;$&quot;* \(#,##0\);_(&quot;$&quot;* &quot;-&quot;??_);_(@_)" sourceLinked="1"/>
        <c:majorTickMark val="out"/>
        <c:minorTickMark val="none"/>
        <c:tickLblPos val="nextTo"/>
        <c:crossAx val="529146520"/>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64F9AB-0847-4F49-A87D-8E4E73A748F5}" type="datetimeFigureOut">
              <a:rPr lang="en-US" smtClean="0"/>
              <a:t>12/7/12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35ADD4-3FD3-F94E-A24F-335B02012960}" type="slidenum">
              <a:rPr lang="en-US" smtClean="0"/>
              <a:t>‹#›</a:t>
            </a:fld>
            <a:endParaRPr lang="en-US"/>
          </a:p>
        </p:txBody>
      </p:sp>
    </p:spTree>
    <p:extLst>
      <p:ext uri="{BB962C8B-B14F-4D97-AF65-F5344CB8AC3E}">
        <p14:creationId xmlns:p14="http://schemas.microsoft.com/office/powerpoint/2010/main" val="6210323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Team point</a:t>
            </a:r>
          </a:p>
          <a:p>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3</a:t>
            </a:fld>
            <a:endParaRPr lang="en-US"/>
          </a:p>
        </p:txBody>
      </p:sp>
    </p:spTree>
    <p:extLst>
      <p:ext uri="{BB962C8B-B14F-4D97-AF65-F5344CB8AC3E}">
        <p14:creationId xmlns:p14="http://schemas.microsoft.com/office/powerpoint/2010/main" val="30713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9BDFB8-AFBE-431C-AC34-5BF617C9C20C}" type="datetime1">
              <a:rPr lang="en-US" smtClean="0"/>
              <a:t>12/7/12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CB28EE-DB1E-43F4-B52F-20C4FA618F7C}" type="datetime1">
              <a:rPr lang="en-US" smtClean="0"/>
              <a:t>12/7/12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39767-01E6-4555-8C5C-62FFDF7AFB43}" type="datetime1">
              <a:rPr lang="en-US" smtClean="0"/>
              <a:t>12/7/12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46A97-DD02-48A6-8415-4D38D21EB2E5}" type="datetime1">
              <a:rPr lang="en-US" smtClean="0"/>
              <a:t>12/7/12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0C719-4E2A-4D10-A8B9-3C7CB1129D58}" type="datetime1">
              <a:rPr lang="en-US" smtClean="0"/>
              <a:t>12/7/12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32EDA7-ACA2-4F56-B685-C4A8EA6E0BFC}" type="datetime1">
              <a:rPr lang="en-US" smtClean="0"/>
              <a:t>12/7/12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7BE7BD-F4F5-4F7B-91F8-8F87AC7D0646}" type="datetime1">
              <a:rPr lang="en-US" smtClean="0"/>
              <a:t>12/7/12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3EA665-A743-475F-A62D-D58B5EE9F108}" type="datetime1">
              <a:rPr lang="en-US" smtClean="0"/>
              <a:t>12/7/12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642B6-4283-4747-8D27-A51F978E34CE}" type="datetime1">
              <a:rPr lang="en-US" smtClean="0"/>
              <a:t>12/7/12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44C66B-688E-477C-8619-406A5BF82DFA}" type="datetime1">
              <a:rPr lang="en-US" smtClean="0"/>
              <a:t>12/7/12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FC97F5-1DD1-4FF2-AB39-287933B899A9}" type="datetime1">
              <a:rPr lang="en-US" smtClean="0"/>
              <a:t>12/7/12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571FD-3F0D-400A-A5D4-2137E7ADCBBB}" type="datetime1">
              <a:rPr lang="en-US" smtClean="0"/>
              <a:t>12/7/12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tree.st" TargetMode="External"/><Relationship Id="rId4" Type="http://schemas.openxmlformats.org/officeDocument/2006/relationships/hyperlink" Target="http://www.tree.st/d/how" TargetMode="External"/><Relationship Id="rId5" Type="http://schemas.openxmlformats.org/officeDocument/2006/relationships/hyperlink" Target="http://www.tree.st/mit" TargetMode="External"/><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91" y="0"/>
            <a:ext cx="9144000" cy="6858000"/>
          </a:xfrm>
          <a:prstGeom prst="rect">
            <a:avLst/>
          </a:prstGeom>
        </p:spPr>
      </p:pic>
      <p:sp>
        <p:nvSpPr>
          <p:cNvPr id="2" name="Rectangle 1"/>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029202" y="4330304"/>
            <a:ext cx="5085597" cy="707886"/>
          </a:xfrm>
          <a:prstGeom prst="rect">
            <a:avLst/>
          </a:prstGeom>
          <a:noFill/>
        </p:spPr>
        <p:txBody>
          <a:bodyPr wrap="none" rtlCol="0">
            <a:spAutoFit/>
          </a:bodyPr>
          <a:lstStyle/>
          <a:p>
            <a:r>
              <a:rPr lang="en-US" sz="4000" b="1" dirty="0" smtClean="0">
                <a:solidFill>
                  <a:schemeClr val="bg2">
                    <a:lumMod val="10000"/>
                  </a:schemeClr>
                </a:solidFill>
              </a:rPr>
              <a:t>Get to Know Everyone.</a:t>
            </a:r>
            <a:endParaRPr lang="en-US" sz="4000" b="1" dirty="0">
              <a:solidFill>
                <a:schemeClr val="bg2">
                  <a:lumMod val="10000"/>
                </a:schemeClr>
              </a:solidFill>
            </a:endParaRPr>
          </a:p>
        </p:txBody>
      </p:sp>
      <p:sp>
        <p:nvSpPr>
          <p:cNvPr id="3" name="TextBox 2"/>
          <p:cNvSpPr txBox="1"/>
          <p:nvPr/>
        </p:nvSpPr>
        <p:spPr>
          <a:xfrm>
            <a:off x="1828800" y="6336268"/>
            <a:ext cx="5486400" cy="369332"/>
          </a:xfrm>
          <a:prstGeom prst="rect">
            <a:avLst/>
          </a:prstGeom>
          <a:noFill/>
        </p:spPr>
        <p:txBody>
          <a:bodyPr wrap="square" rtlCol="0">
            <a:spAutoFit/>
          </a:bodyPr>
          <a:lstStyle/>
          <a:p>
            <a:pPr algn="ctr"/>
            <a:r>
              <a:rPr lang="en-US" dirty="0" smtClean="0">
                <a:solidFill>
                  <a:schemeClr val="bg1"/>
                </a:solidFill>
              </a:rPr>
              <a:t>Dec. 7, 2012 for Bain Capital Fast-Pitch Series</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
        <p:nvSpPr>
          <p:cNvPr id="12" name="Rounded Rectangle 11"/>
          <p:cNvSpPr/>
          <p:nvPr/>
        </p:nvSpPr>
        <p:spPr>
          <a:xfrm>
            <a:off x="2592210" y="1447800"/>
            <a:ext cx="3959580" cy="1066800"/>
          </a:xfrm>
          <a:prstGeom prst="roundRect">
            <a:avLst/>
          </a:prstGeom>
          <a:solidFill>
            <a:schemeClr val="bg1"/>
          </a:solidFill>
          <a:ln w="762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6000" b="1" dirty="0" err="1" smtClean="0">
                <a:solidFill>
                  <a:srgbClr val="008000"/>
                </a:solidFill>
                <a:latin typeface="Sans-serif"/>
                <a:cs typeface="Sans-serif"/>
              </a:rPr>
              <a:t>Tree.st</a:t>
            </a:r>
            <a:r>
              <a:rPr lang="en-US" sz="6000" b="1" dirty="0" smtClean="0">
                <a:solidFill>
                  <a:schemeClr val="bg1"/>
                </a:solidFill>
                <a:latin typeface="Sans-serif"/>
                <a:cs typeface="Sans-serif"/>
              </a:rPr>
              <a:t>.</a:t>
            </a:r>
            <a:r>
              <a:rPr lang="en-US" sz="6000" b="1" dirty="0" smtClean="0">
                <a:solidFill>
                  <a:srgbClr val="008000"/>
                </a:solidFill>
                <a:latin typeface="Sans-serif"/>
                <a:cs typeface="Sans-serif"/>
              </a:rPr>
              <a:t> </a:t>
            </a:r>
            <a:endParaRPr lang="en-US" sz="6000" b="1" dirty="0">
              <a:solidFill>
                <a:srgbClr val="008000"/>
              </a:solidFill>
              <a:latin typeface="Sans-serif"/>
              <a:cs typeface="Sans-serif"/>
            </a:endParaRPr>
          </a:p>
        </p:txBody>
      </p:sp>
      <p:sp>
        <p:nvSpPr>
          <p:cNvPr id="7" name="TextBox 6"/>
          <p:cNvSpPr txBox="1"/>
          <p:nvPr/>
        </p:nvSpPr>
        <p:spPr>
          <a:xfrm>
            <a:off x="2362200" y="5016104"/>
            <a:ext cx="4419600" cy="646331"/>
          </a:xfrm>
          <a:prstGeom prst="rect">
            <a:avLst/>
          </a:prstGeom>
          <a:noFill/>
        </p:spPr>
        <p:txBody>
          <a:bodyPr wrap="square" rtlCol="0">
            <a:spAutoFit/>
          </a:bodyPr>
          <a:lstStyle/>
          <a:p>
            <a:pPr algn="ctr"/>
            <a:r>
              <a:rPr lang="en-US" dirty="0"/>
              <a:t>Discover the amazing people within your organization by their qualities.</a:t>
            </a:r>
          </a:p>
        </p:txBody>
      </p:sp>
      <p:pic>
        <p:nvPicPr>
          <p:cNvPr id="11" name="Picture 10"/>
          <p:cNvPicPr>
            <a:picLocks noChangeAspect="1"/>
          </p:cNvPicPr>
          <p:nvPr/>
        </p:nvPicPr>
        <p:blipFill>
          <a:blip r:embed="rId3"/>
          <a:stretch>
            <a:fillRect/>
          </a:stretch>
        </p:blipFill>
        <p:spPr>
          <a:xfrm>
            <a:off x="2906940" y="1707240"/>
            <a:ext cx="609600" cy="609600"/>
          </a:xfrm>
          <a:prstGeom prst="rect">
            <a:avLst/>
          </a:prstGeom>
        </p:spPr>
      </p:pic>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724155"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724154" y="2928537"/>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724155" y="786634"/>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22041"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2040" y="29488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22041" y="806996"/>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5649" y="2320934"/>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a:off x="1920477" y="2312430"/>
            <a:ext cx="2575322" cy="323165"/>
          </a:xfrm>
          <a:prstGeom prst="rect">
            <a:avLst/>
          </a:prstGeom>
          <a:noFill/>
          <a:effectLst/>
        </p:spPr>
        <p:txBody>
          <a:bodyPr wrap="square" rtlCol="0">
            <a:spAutoFit/>
          </a:bodyPr>
          <a:lstStyle/>
          <a:p>
            <a:pPr algn="ctr"/>
            <a:r>
              <a:rPr lang="en-US" sz="1500" dirty="0" smtClean="0">
                <a:solidFill>
                  <a:schemeClr val="bg1">
                    <a:lumMod val="50000"/>
                  </a:schemeClr>
                </a:solidFill>
              </a:rPr>
              <a:t>Bullish Technology Engineer</a:t>
            </a:r>
          </a:p>
        </p:txBody>
      </p:sp>
      <p:sp>
        <p:nvSpPr>
          <p:cNvPr id="3" name="TextBox 2"/>
          <p:cNvSpPr txBox="1"/>
          <p:nvPr/>
        </p:nvSpPr>
        <p:spPr>
          <a:xfrm>
            <a:off x="1981200" y="986570"/>
            <a:ext cx="2438400" cy="1200329"/>
          </a:xfrm>
          <a:prstGeom prst="rect">
            <a:avLst/>
          </a:prstGeom>
          <a:noFill/>
        </p:spPr>
        <p:txBody>
          <a:bodyPr wrap="square" rtlCol="0">
            <a:spAutoFit/>
          </a:bodyPr>
          <a:lstStyle/>
          <a:p>
            <a:r>
              <a:rPr lang="en-US" sz="1200" dirty="0" smtClean="0"/>
              <a:t>Technical </a:t>
            </a:r>
            <a:r>
              <a:rPr lang="en-US" sz="1200" dirty="0"/>
              <a:t>Lead, Sloan MBA 2013</a:t>
            </a:r>
          </a:p>
          <a:p>
            <a:r>
              <a:rPr lang="en-US" sz="1200" dirty="0"/>
              <a:t>First employee of a startup with $4M Series A, and $22.5M Series B. Brings </a:t>
            </a:r>
            <a:r>
              <a:rPr lang="en-US" sz="1200" dirty="0" smtClean="0"/>
              <a:t>8+ years </a:t>
            </a:r>
            <a:r>
              <a:rPr lang="en-US" sz="1200" dirty="0"/>
              <a:t>of startup, software development and product development experience. </a:t>
            </a:r>
            <a:endParaRPr lang="en-US" sz="1200" dirty="0">
              <a:solidFill>
                <a:schemeClr val="tx1">
                  <a:lumMod val="75000"/>
                  <a:lumOff val="25000"/>
                </a:schemeClr>
              </a:solidFill>
            </a:endParaRPr>
          </a:p>
        </p:txBody>
      </p:sp>
      <p:sp>
        <p:nvSpPr>
          <p:cNvPr id="17" name="TextBox 16"/>
          <p:cNvSpPr txBox="1"/>
          <p:nvPr/>
        </p:nvSpPr>
        <p:spPr>
          <a:xfrm>
            <a:off x="4953000" y="2168534"/>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a:off x="6400800" y="2168534"/>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Iron Sales Man</a:t>
            </a:r>
          </a:p>
        </p:txBody>
      </p:sp>
      <p:sp>
        <p:nvSpPr>
          <p:cNvPr id="20" name="TextBox 19"/>
          <p:cNvSpPr txBox="1"/>
          <p:nvPr/>
        </p:nvSpPr>
        <p:spPr>
          <a:xfrm>
            <a:off x="6324600" y="834170"/>
            <a:ext cx="2767528" cy="1200329"/>
          </a:xfrm>
          <a:prstGeom prst="rect">
            <a:avLst/>
          </a:prstGeom>
          <a:noFill/>
        </p:spPr>
        <p:txBody>
          <a:bodyPr wrap="square" rtlCol="0">
            <a:spAutoFit/>
          </a:bodyPr>
          <a:lstStyle/>
          <a:p>
            <a:r>
              <a:rPr lang="en-US" sz="1200" dirty="0"/>
              <a:t>Sales Lead, Sloan 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 </a:t>
            </a:r>
            <a:endParaRPr lang="en-US" sz="1200" dirty="0">
              <a:solidFill>
                <a:srgbClr val="404040"/>
              </a:solidFill>
            </a:endParaRPr>
          </a:p>
        </p:txBody>
      </p:sp>
      <p:pic>
        <p:nvPicPr>
          <p:cNvPr id="14" name="Picture 13"/>
          <p:cNvPicPr>
            <a:picLocks noChangeAspect="1"/>
          </p:cNvPicPr>
          <p:nvPr/>
        </p:nvPicPr>
        <p:blipFill>
          <a:blip r:embed="rId2"/>
          <a:stretch>
            <a:fillRect/>
          </a:stretch>
        </p:blipFill>
        <p:spPr>
          <a:xfrm rot="173684">
            <a:off x="4946395" y="859494"/>
            <a:ext cx="1221149" cy="1221149"/>
          </a:xfrm>
          <a:prstGeom prst="rect">
            <a:avLst/>
          </a:prstGeom>
        </p:spPr>
      </p:pic>
      <p:pic>
        <p:nvPicPr>
          <p:cNvPr id="32" name="Picture 31"/>
          <p:cNvPicPr>
            <a:picLocks noChangeAspect="1"/>
          </p:cNvPicPr>
          <p:nvPr/>
        </p:nvPicPr>
        <p:blipFill>
          <a:blip r:embed="rId3"/>
          <a:stretch>
            <a:fillRect/>
          </a:stretch>
        </p:blipFill>
        <p:spPr>
          <a:xfrm rot="5994815">
            <a:off x="5847539" y="1285105"/>
            <a:ext cx="304800" cy="304800"/>
          </a:xfrm>
          <a:prstGeom prst="rect">
            <a:avLst/>
          </a:prstGeom>
        </p:spPr>
      </p:pic>
      <p:pic>
        <p:nvPicPr>
          <p:cNvPr id="33" name="Picture 32"/>
          <p:cNvPicPr>
            <a:picLocks noChangeAspect="1"/>
          </p:cNvPicPr>
          <p:nvPr/>
        </p:nvPicPr>
        <p:blipFill>
          <a:blip r:embed="rId3"/>
          <a:stretch>
            <a:fillRect/>
          </a:stretch>
        </p:blipFill>
        <p:spPr>
          <a:xfrm rot="20121176">
            <a:off x="941033" y="864834"/>
            <a:ext cx="304800" cy="304800"/>
          </a:xfrm>
          <a:prstGeom prst="rect">
            <a:avLst/>
          </a:prstGeom>
        </p:spPr>
      </p:pic>
      <p:pic>
        <p:nvPicPr>
          <p:cNvPr id="35" name="Picture 34"/>
          <p:cNvPicPr>
            <a:picLocks noChangeAspect="1"/>
          </p:cNvPicPr>
          <p:nvPr/>
        </p:nvPicPr>
        <p:blipFill>
          <a:blip r:embed="rId3"/>
          <a:stretch>
            <a:fillRect/>
          </a:stretch>
        </p:blipFill>
        <p:spPr>
          <a:xfrm rot="16917971">
            <a:off x="4942921" y="1110109"/>
            <a:ext cx="304800" cy="304800"/>
          </a:xfrm>
          <a:prstGeom prst="rect">
            <a:avLst/>
          </a:prstGeom>
        </p:spPr>
      </p:pic>
      <p:sp>
        <p:nvSpPr>
          <p:cNvPr id="21" name="TextBox 20"/>
          <p:cNvSpPr txBox="1"/>
          <p:nvPr/>
        </p:nvSpPr>
        <p:spPr>
          <a:xfrm>
            <a:off x="762000" y="6283334"/>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a:off x="2446138" y="6204901"/>
            <a:ext cx="2049662" cy="323165"/>
          </a:xfrm>
          <a:prstGeom prst="rect">
            <a:avLst/>
          </a:prstGeom>
          <a:noFill/>
          <a:effectLst/>
        </p:spPr>
        <p:txBody>
          <a:bodyPr wrap="square" rtlCol="0">
            <a:spAutoFit/>
          </a:bodyPr>
          <a:lstStyle/>
          <a:p>
            <a:pPr algn="ctr"/>
            <a:r>
              <a:rPr lang="en-US" sz="1500" dirty="0" smtClean="0">
                <a:solidFill>
                  <a:schemeClr val="bg1">
                    <a:lumMod val="50000"/>
                  </a:schemeClr>
                </a:solidFill>
              </a:rPr>
              <a:t>Hard-shelled Hacker</a:t>
            </a:r>
          </a:p>
        </p:txBody>
      </p:sp>
      <p:sp>
        <p:nvSpPr>
          <p:cNvPr id="24" name="TextBox 23"/>
          <p:cNvSpPr txBox="1"/>
          <p:nvPr/>
        </p:nvSpPr>
        <p:spPr>
          <a:xfrm>
            <a:off x="1280970" y="5202545"/>
            <a:ext cx="3214830" cy="1015663"/>
          </a:xfrm>
          <a:prstGeom prst="rect">
            <a:avLst/>
          </a:prstGeom>
          <a:noFill/>
        </p:spPr>
        <p:txBody>
          <a:bodyPr wrap="square" rtlCol="0">
            <a:spAutoFit/>
          </a:bodyPr>
          <a:lstStyle/>
          <a:p>
            <a:r>
              <a:rPr lang="en-US" sz="1200" dirty="0"/>
              <a:t>Software Development, Sloan LGO MBA 2013</a:t>
            </a:r>
          </a:p>
          <a:p>
            <a:r>
              <a:rPr lang="en-US" sz="1200" dirty="0"/>
              <a:t>Experienced engineer, previously responsible for satellite launch campaigns. Brings large-data software development, and testing and profiling experience. </a:t>
            </a:r>
            <a:endParaRPr lang="en-US" sz="1200" dirty="0">
              <a:solidFill>
                <a:srgbClr val="404040"/>
              </a:solidFill>
            </a:endParaRPr>
          </a:p>
        </p:txBody>
      </p:sp>
      <p:pic>
        <p:nvPicPr>
          <p:cNvPr id="26" name="Picture 25"/>
          <p:cNvPicPr>
            <a:picLocks noChangeAspect="1"/>
          </p:cNvPicPr>
          <p:nvPr/>
        </p:nvPicPr>
        <p:blipFill>
          <a:blip r:embed="rId3"/>
          <a:stretch>
            <a:fillRect/>
          </a:stretch>
        </p:blipFill>
        <p:spPr>
          <a:xfrm rot="21117377">
            <a:off x="948187" y="4894523"/>
            <a:ext cx="304800" cy="304800"/>
          </a:xfrm>
          <a:prstGeom prst="rect">
            <a:avLst/>
          </a:prstGeom>
        </p:spPr>
      </p:pic>
      <p:pic>
        <p:nvPicPr>
          <p:cNvPr id="4" name="Picture 3"/>
          <p:cNvPicPr>
            <a:picLocks noChangeAspect="1"/>
          </p:cNvPicPr>
          <p:nvPr/>
        </p:nvPicPr>
        <p:blipFill>
          <a:blip r:embed="rId4"/>
          <a:stretch>
            <a:fillRect/>
          </a:stretch>
        </p:blipFill>
        <p:spPr>
          <a:xfrm>
            <a:off x="71889" y="5022811"/>
            <a:ext cx="1348209" cy="1348209"/>
          </a:xfrm>
          <a:prstGeom prst="rect">
            <a:avLst/>
          </a:prstGeom>
        </p:spPr>
      </p:pic>
      <p:sp>
        <p:nvSpPr>
          <p:cNvPr id="40" name="TextBox 39"/>
          <p:cNvSpPr txBox="1"/>
          <p:nvPr/>
        </p:nvSpPr>
        <p:spPr>
          <a:xfrm>
            <a:off x="6329499" y="5101370"/>
            <a:ext cx="2738301" cy="1200329"/>
          </a:xfrm>
          <a:prstGeom prst="rect">
            <a:avLst/>
          </a:prstGeom>
          <a:noFill/>
        </p:spPr>
        <p:txBody>
          <a:bodyPr wrap="square" rtlCol="0">
            <a:spAutoFit/>
          </a:bodyPr>
          <a:lstStyle/>
          <a:p>
            <a:r>
              <a:rPr lang="en-US" sz="1200" dirty="0"/>
              <a:t>Sales Lead, Sloan 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a:off x="4857898" y="6382435"/>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a:off x="6714379" y="6377899"/>
            <a:ext cx="2048621" cy="323165"/>
          </a:xfrm>
          <a:prstGeom prst="rect">
            <a:avLst/>
          </a:prstGeom>
          <a:noFill/>
          <a:effectLst/>
        </p:spPr>
        <p:txBody>
          <a:bodyPr wrap="square" rtlCol="0">
            <a:spAutoFit/>
          </a:bodyPr>
          <a:lstStyle/>
          <a:p>
            <a:pPr algn="ctr"/>
            <a:r>
              <a:rPr lang="en-US" sz="1500" dirty="0" smtClean="0">
                <a:solidFill>
                  <a:schemeClr val="bg1">
                    <a:lumMod val="50000"/>
                  </a:schemeClr>
                </a:solidFill>
              </a:rPr>
              <a:t>Bullet Sales Leader</a:t>
            </a:r>
          </a:p>
        </p:txBody>
      </p:sp>
      <p:sp>
        <p:nvSpPr>
          <p:cNvPr id="5" name="Rectangle 4"/>
          <p:cNvSpPr/>
          <p:nvPr/>
        </p:nvSpPr>
        <p:spPr>
          <a:xfrm>
            <a:off x="4928514" y="3043970"/>
            <a:ext cx="2819400" cy="1200329"/>
          </a:xfrm>
          <a:prstGeom prst="rect">
            <a:avLst/>
          </a:prstGeom>
        </p:spPr>
        <p:txBody>
          <a:bodyPr wrap="square">
            <a:spAutoFit/>
          </a:bodyPr>
          <a:lstStyle/>
          <a:p>
            <a:r>
              <a:rPr lang="en-US" sz="1200" dirty="0"/>
              <a:t>Bus </a:t>
            </a:r>
            <a:r>
              <a:rPr lang="en-US" sz="1200" dirty="0" err="1"/>
              <a:t>Dev</a:t>
            </a:r>
            <a:r>
              <a:rPr lang="en-US" sz="1200" dirty="0"/>
              <a:t> &amp; Marketing, Sloan 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43" name="Picture 42"/>
          <p:cNvPicPr>
            <a:picLocks noChangeAspect="1"/>
          </p:cNvPicPr>
          <p:nvPr/>
        </p:nvPicPr>
        <p:blipFill>
          <a:blip r:embed="rId3"/>
          <a:stretch>
            <a:fillRect/>
          </a:stretch>
        </p:blipFill>
        <p:spPr>
          <a:xfrm rot="735100">
            <a:off x="5471516" y="5162246"/>
            <a:ext cx="304800" cy="304800"/>
          </a:xfrm>
          <a:prstGeom prst="rect">
            <a:avLst/>
          </a:prstGeom>
        </p:spPr>
      </p:pic>
      <p:pic>
        <p:nvPicPr>
          <p:cNvPr id="12" name="Picture 11"/>
          <p:cNvPicPr>
            <a:picLocks noChangeAspect="1"/>
          </p:cNvPicPr>
          <p:nvPr/>
        </p:nvPicPr>
        <p:blipFill>
          <a:blip r:embed="rId5"/>
          <a:stretch>
            <a:fillRect/>
          </a:stretch>
        </p:blipFill>
        <p:spPr>
          <a:xfrm rot="20926741">
            <a:off x="7720686" y="2897185"/>
            <a:ext cx="1168400" cy="1168400"/>
          </a:xfrm>
          <a:prstGeom prst="rect">
            <a:avLst/>
          </a:prstGeom>
        </p:spPr>
      </p:pic>
      <p:sp>
        <p:nvSpPr>
          <p:cNvPr id="44" name="TextBox 43"/>
          <p:cNvSpPr txBox="1"/>
          <p:nvPr/>
        </p:nvSpPr>
        <p:spPr>
          <a:xfrm>
            <a:off x="7162800" y="4244299"/>
            <a:ext cx="1860471" cy="323165"/>
          </a:xfrm>
          <a:prstGeom prst="rect">
            <a:avLst/>
          </a:prstGeom>
          <a:noFill/>
          <a:effectLst/>
        </p:spPr>
        <p:txBody>
          <a:bodyPr wrap="square" rtlCol="0">
            <a:spAutoFit/>
          </a:bodyPr>
          <a:lstStyle/>
          <a:p>
            <a:pPr algn="ctr"/>
            <a:r>
              <a:rPr lang="en-US" sz="1500" b="1" dirty="0" smtClean="0"/>
              <a:t>Lucy Zhao</a:t>
            </a:r>
          </a:p>
        </p:txBody>
      </p:sp>
      <p:sp>
        <p:nvSpPr>
          <p:cNvPr id="45" name="TextBox 44"/>
          <p:cNvSpPr txBox="1"/>
          <p:nvPr/>
        </p:nvSpPr>
        <p:spPr>
          <a:xfrm>
            <a:off x="5257800" y="4244299"/>
            <a:ext cx="2149819" cy="323165"/>
          </a:xfrm>
          <a:prstGeom prst="rect">
            <a:avLst/>
          </a:prstGeom>
          <a:noFill/>
          <a:effectLst/>
        </p:spPr>
        <p:txBody>
          <a:bodyPr wrap="square" rtlCol="0">
            <a:spAutoFit/>
          </a:bodyPr>
          <a:lstStyle/>
          <a:p>
            <a:pPr algn="ctr"/>
            <a:r>
              <a:rPr lang="en-US" sz="1500" dirty="0" smtClean="0">
                <a:solidFill>
                  <a:schemeClr val="bg1">
                    <a:lumMod val="50000"/>
                  </a:schemeClr>
                </a:solidFill>
              </a:rPr>
              <a:t>Aquatic Marketer &amp; UX</a:t>
            </a:r>
          </a:p>
        </p:txBody>
      </p:sp>
      <p:pic>
        <p:nvPicPr>
          <p:cNvPr id="46" name="Picture 45"/>
          <p:cNvPicPr>
            <a:picLocks noChangeAspect="1"/>
          </p:cNvPicPr>
          <p:nvPr/>
        </p:nvPicPr>
        <p:blipFill>
          <a:blip r:embed="rId3"/>
          <a:stretch>
            <a:fillRect/>
          </a:stretch>
        </p:blipFill>
        <p:spPr>
          <a:xfrm rot="19389653">
            <a:off x="7689712" y="2937841"/>
            <a:ext cx="304800" cy="304800"/>
          </a:xfrm>
          <a:prstGeom prst="rect">
            <a:avLst/>
          </a:prstGeom>
        </p:spPr>
      </p:pic>
      <p:sp>
        <p:nvSpPr>
          <p:cNvPr id="36" name="Rectangle 35"/>
          <p:cNvSpPr/>
          <p:nvPr/>
        </p:nvSpPr>
        <p:spPr>
          <a:xfrm>
            <a:off x="495300" y="3126441"/>
            <a:ext cx="2819400" cy="1015663"/>
          </a:xfrm>
          <a:prstGeom prst="rect">
            <a:avLst/>
          </a:prstGeom>
        </p:spPr>
        <p:txBody>
          <a:bodyPr wrap="square">
            <a:spAutoFit/>
          </a:bodyPr>
          <a:lstStyle/>
          <a:p>
            <a:r>
              <a:rPr lang="en-US" sz="1200" dirty="0" smtClean="0"/>
              <a:t>MIT Sophomore Computer Science. Software developer and photographer with many years of programming experience. Avid user of Java, Python, </a:t>
            </a:r>
            <a:r>
              <a:rPr lang="en-US" sz="1200" dirty="0" err="1" smtClean="0"/>
              <a:t>MongoDB</a:t>
            </a:r>
            <a:r>
              <a:rPr lang="en-US" sz="1200" dirty="0" smtClean="0"/>
              <a:t>, among other technologies.</a:t>
            </a:r>
            <a:endParaRPr lang="en-US" sz="1200" dirty="0"/>
          </a:p>
        </p:txBody>
      </p:sp>
      <p:sp>
        <p:nvSpPr>
          <p:cNvPr id="38" name="TextBox 37"/>
          <p:cNvSpPr txBox="1"/>
          <p:nvPr/>
        </p:nvSpPr>
        <p:spPr>
          <a:xfrm>
            <a:off x="2774115" y="4419828"/>
            <a:ext cx="1860471" cy="323165"/>
          </a:xfrm>
          <a:prstGeom prst="rect">
            <a:avLst/>
          </a:prstGeom>
          <a:noFill/>
          <a:effectLst/>
        </p:spPr>
        <p:txBody>
          <a:bodyPr wrap="square" rtlCol="0">
            <a:spAutoFit/>
          </a:bodyPr>
          <a:lstStyle/>
          <a:p>
            <a:pPr algn="ctr"/>
            <a:r>
              <a:rPr lang="en-US" sz="1500" b="1" dirty="0" smtClean="0"/>
              <a:t>Walter Menendez</a:t>
            </a:r>
          </a:p>
        </p:txBody>
      </p:sp>
      <p:sp>
        <p:nvSpPr>
          <p:cNvPr id="39" name="TextBox 38"/>
          <p:cNvSpPr txBox="1"/>
          <p:nvPr/>
        </p:nvSpPr>
        <p:spPr>
          <a:xfrm>
            <a:off x="322041" y="4320499"/>
            <a:ext cx="2649760" cy="323165"/>
          </a:xfrm>
          <a:prstGeom prst="rect">
            <a:avLst/>
          </a:prstGeom>
          <a:noFill/>
          <a:effectLst/>
        </p:spPr>
        <p:txBody>
          <a:bodyPr wrap="square" rtlCol="0">
            <a:spAutoFit/>
          </a:bodyPr>
          <a:lstStyle/>
          <a:p>
            <a:pPr algn="ctr"/>
            <a:r>
              <a:rPr lang="en-US" sz="1500" dirty="0" smtClean="0">
                <a:solidFill>
                  <a:schemeClr val="bg1">
                    <a:lumMod val="50000"/>
                  </a:schemeClr>
                </a:solidFill>
              </a:rPr>
              <a:t>Monster Software Engineer</a:t>
            </a:r>
          </a:p>
        </p:txBody>
      </p:sp>
      <p:pic>
        <p:nvPicPr>
          <p:cNvPr id="1026" name="Picture 2" descr="alien, brainslu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441" y="29965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3"/>
          <a:stretch>
            <a:fillRect/>
          </a:stretch>
        </p:blipFill>
        <p:spPr>
          <a:xfrm>
            <a:off x="4298752" y="3505200"/>
            <a:ext cx="304800" cy="304800"/>
          </a:xfrm>
          <a:prstGeom prst="rect">
            <a:avLst/>
          </a:prstGeom>
        </p:spPr>
      </p:pic>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Team</a:t>
            </a:r>
          </a:p>
        </p:txBody>
      </p:sp>
      <p:pic>
        <p:nvPicPr>
          <p:cNvPr id="56" name="Picture 2" descr="http://tree.st/d/asset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rot="768338">
            <a:off x="4833047" y="5149153"/>
            <a:ext cx="1219200" cy="1219200"/>
          </a:xfrm>
          <a:prstGeom prst="rect">
            <a:avLst/>
          </a:prstGeom>
        </p:spPr>
      </p:pic>
      <p:pic>
        <p:nvPicPr>
          <p:cNvPr id="10" name="Picture 9"/>
          <p:cNvPicPr>
            <a:picLocks noChangeAspect="1"/>
          </p:cNvPicPr>
          <p:nvPr/>
        </p:nvPicPr>
        <p:blipFill>
          <a:blip r:embed="rId9"/>
          <a:stretch>
            <a:fillRect/>
          </a:stretch>
        </p:blipFill>
        <p:spPr>
          <a:xfrm>
            <a:off x="609600" y="1066800"/>
            <a:ext cx="1219200" cy="1219200"/>
          </a:xfrm>
          <a:prstGeom prst="rect">
            <a:avLst/>
          </a:prstGeom>
        </p:spPr>
      </p:pic>
    </p:spTree>
    <p:extLst>
      <p:ext uri="{BB962C8B-B14F-4D97-AF65-F5344CB8AC3E}">
        <p14:creationId xmlns:p14="http://schemas.microsoft.com/office/powerpoint/2010/main" val="2105619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1000"/>
                                        <p:tgtEl>
                                          <p:spTgt spid="51"/>
                                        </p:tgtEl>
                                      </p:cBhvr>
                                    </p:animEffect>
                                    <p:anim calcmode="lin" valueType="num">
                                      <p:cBhvr>
                                        <p:cTn id="68" dur="1000" fill="hold"/>
                                        <p:tgtEl>
                                          <p:spTgt spid="51"/>
                                        </p:tgtEl>
                                        <p:attrNameLst>
                                          <p:attrName>ppt_x</p:attrName>
                                        </p:attrNameLst>
                                      </p:cBhvr>
                                      <p:tavLst>
                                        <p:tav tm="0">
                                          <p:val>
                                            <p:strVal val="#ppt_x"/>
                                          </p:val>
                                        </p:tav>
                                        <p:tav tm="100000">
                                          <p:val>
                                            <p:strVal val="#ppt_x"/>
                                          </p:val>
                                        </p:tav>
                                      </p:tavLst>
                                    </p:anim>
                                    <p:anim calcmode="lin" valueType="num">
                                      <p:cBhvr>
                                        <p:cTn id="6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utoUpdateAnimBg="0"/>
      <p:bldP spid="52" grpId="0" animBg="1" autoUpdateAnimBg="0"/>
      <p:bldP spid="53" grpId="0" animBg="1" autoUpdateAnimBg="0"/>
      <p:bldP spid="50" grpId="0" animBg="1" autoUpdateAnimBg="0"/>
      <p:bldP spid="49" grpId="0" animBg="1" autoUpdateAnimBg="0"/>
      <p:bldP spid="4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48200" y="4419600"/>
            <a:ext cx="4495800" cy="11430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8610600" y="5105400"/>
            <a:ext cx="304800" cy="304800"/>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981980"/>
            <a:ext cx="6780463" cy="4809220"/>
          </a:xfrm>
          <a:prstGeom prst="rect">
            <a:avLst/>
          </a:prstGeom>
        </p:spPr>
      </p:pic>
      <p:sp>
        <p:nvSpPr>
          <p:cNvPr id="2" name="Rectangle 1"/>
          <p:cNvSpPr/>
          <p:nvPr/>
        </p:nvSpPr>
        <p:spPr>
          <a:xfrm>
            <a:off x="457200" y="5966936"/>
            <a:ext cx="8534400" cy="738664"/>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A, Data Gathering</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86600" y="762000"/>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B – People Finder</a:t>
            </a:r>
            <a:endParaRPr lang="en-US" sz="3500" dirty="0">
              <a:solidFill>
                <a:schemeClr val="bg1"/>
              </a:solidFill>
              <a:latin typeface="Helvetica"/>
              <a:cs typeface="Helvetica"/>
            </a:endParaRP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914400"/>
            <a:ext cx="6787407" cy="476258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B, People Finder</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937736"/>
            <a:ext cx="6797332" cy="4711044"/>
          </a:xfrm>
          <a:prstGeom prst="rect">
            <a:avLst/>
          </a:prstGeom>
        </p:spPr>
      </p:pic>
      <p:sp>
        <p:nvSpPr>
          <p:cNvPr id="5" name="Rectangle 4"/>
          <p:cNvSpPr/>
          <p:nvPr/>
        </p:nvSpPr>
        <p:spPr>
          <a:xfrm>
            <a:off x="1143000" y="5814536"/>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C, Smart Groups</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914400"/>
            <a:ext cx="6824448" cy="4693064"/>
          </a:xfrm>
          <a:prstGeom prst="rect">
            <a:avLst/>
          </a:prstGeom>
        </p:spPr>
      </p:pic>
      <p:sp>
        <p:nvSpPr>
          <p:cNvPr id="5" name="Rectangle 4"/>
          <p:cNvSpPr/>
          <p:nvPr/>
        </p:nvSpPr>
        <p:spPr>
          <a:xfrm>
            <a:off x="1143000" y="57912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D, Communication</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
        <p:nvSpPr>
          <p:cNvPr id="17" name="Rectangle 16"/>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E, Financials</a:t>
            </a:r>
          </a:p>
        </p:txBody>
      </p:sp>
      <p:pic>
        <p:nvPicPr>
          <p:cNvPr id="19" name="Picture 2" descr="http://tree.st/d/asse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57250" y="1143000"/>
            <a:ext cx="7429500" cy="1981200"/>
            <a:chOff x="1257300" y="1066800"/>
            <a:chExt cx="7429500" cy="1981200"/>
          </a:xfrm>
        </p:grpSpPr>
        <p:sp>
          <p:nvSpPr>
            <p:cNvPr id="8" name="TextBox 7"/>
            <p:cNvSpPr txBox="1"/>
            <p:nvPr/>
          </p:nvSpPr>
          <p:spPr>
            <a:xfrm>
              <a:off x="1581150" y="1241792"/>
              <a:ext cx="6781800" cy="1631216"/>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smtClean="0"/>
                <a:t>With two product tiers (</a:t>
              </a:r>
              <a:r>
                <a:rPr lang="en-US" sz="2000" dirty="0" err="1" smtClean="0"/>
                <a:t>SaaS</a:t>
              </a:r>
              <a:r>
                <a:rPr lang="en-US" sz="2000" dirty="0" smtClean="0"/>
                <a:t> &amp; Enterprise in-location) we will breakeven in 14 quarters (3.5 years). We expect to spend capital early on in marketing and sales. Given our projections, </a:t>
              </a:r>
              <a:r>
                <a:rPr lang="en-US" sz="2000" dirty="0" err="1" smtClean="0"/>
                <a:t>Tree.st</a:t>
              </a:r>
              <a:r>
                <a:rPr lang="en-US" sz="2000" dirty="0" smtClean="0"/>
                <a:t> will have early stage financials similar to LinkedIn and Microsoft</a:t>
              </a:r>
            </a:p>
          </p:txBody>
        </p:sp>
        <p:sp>
          <p:nvSpPr>
            <p:cNvPr id="9" name="Rectangle 8"/>
            <p:cNvSpPr/>
            <p:nvPr/>
          </p:nvSpPr>
          <p:spPr>
            <a:xfrm>
              <a:off x="1257300" y="1066800"/>
              <a:ext cx="7429500" cy="19812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866900" y="1270356"/>
            <a:ext cx="5410200" cy="4673244"/>
            <a:chOff x="1219200" y="1676400"/>
            <a:chExt cx="5410200" cy="4673244"/>
          </a:xfrm>
        </p:grpSpPr>
        <p:sp>
          <p:nvSpPr>
            <p:cNvPr id="4" name="Rectangle 3"/>
            <p:cNvSpPr/>
            <p:nvPr/>
          </p:nvSpPr>
          <p:spPr>
            <a:xfrm>
              <a:off x="1219200" y="23003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2</a:t>
              </a:r>
              <a:r>
                <a:rPr lang="en-US" b="1" dirty="0" smtClean="0">
                  <a:solidFill>
                    <a:schemeClr val="bg1"/>
                  </a:solidFill>
                  <a:latin typeface="Helvetica"/>
                  <a:cs typeface="Helvetica"/>
                </a:rPr>
                <a:t>. </a:t>
              </a:r>
              <a:r>
                <a:rPr lang="en-US" b="1" dirty="0" smtClean="0">
                  <a:solidFill>
                    <a:schemeClr val="bg1"/>
                  </a:solidFill>
                  <a:latin typeface="Helvetica"/>
                  <a:cs typeface="Helvetica"/>
                </a:rPr>
                <a:t>Problem </a:t>
              </a:r>
              <a:r>
                <a:rPr lang="en-US" b="1" dirty="0">
                  <a:solidFill>
                    <a:schemeClr val="bg1"/>
                  </a:solidFill>
                  <a:latin typeface="Helvetica"/>
                  <a:cs typeface="Helvetica"/>
                </a:rPr>
                <a:t>Summary</a:t>
              </a:r>
            </a:p>
          </p:txBody>
        </p:sp>
        <p:sp>
          <p:nvSpPr>
            <p:cNvPr id="6" name="Rectangle 5"/>
            <p:cNvSpPr/>
            <p:nvPr/>
          </p:nvSpPr>
          <p:spPr>
            <a:xfrm>
              <a:off x="1219200" y="3530244"/>
              <a:ext cx="5410200" cy="355956"/>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4</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Competitive Edge – Professional Networks</a:t>
              </a:r>
              <a:endParaRPr lang="en-US" dirty="0" smtClean="0">
                <a:solidFill>
                  <a:schemeClr val="bg1"/>
                </a:solidFill>
                <a:latin typeface="Helvetica"/>
                <a:cs typeface="Helvetica"/>
              </a:endParaRPr>
            </a:p>
          </p:txBody>
        </p:sp>
        <p:sp>
          <p:nvSpPr>
            <p:cNvPr id="7" name="Rectangle 6"/>
            <p:cNvSpPr/>
            <p:nvPr/>
          </p:nvSpPr>
          <p:spPr>
            <a:xfrm>
              <a:off x="1219200" y="29099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3</a:t>
              </a:r>
              <a:r>
                <a:rPr lang="en-US" b="1" dirty="0" smtClean="0">
                  <a:solidFill>
                    <a:schemeClr val="bg1"/>
                  </a:solidFill>
                  <a:latin typeface="Helvetica"/>
                  <a:cs typeface="Helvetica"/>
                </a:rPr>
                <a:t>. </a:t>
              </a:r>
              <a:r>
                <a:rPr lang="en-US" b="1" dirty="0" smtClean="0">
                  <a:solidFill>
                    <a:schemeClr val="bg1"/>
                  </a:solidFill>
                  <a:latin typeface="Helvetica"/>
                  <a:cs typeface="Helvetica"/>
                </a:rPr>
                <a:t>How </a:t>
              </a:r>
              <a:r>
                <a:rPr lang="en-US" b="1" dirty="0" err="1">
                  <a:solidFill>
                    <a:schemeClr val="bg1"/>
                  </a:solidFill>
                  <a:latin typeface="Helvetica"/>
                  <a:cs typeface="Helvetica"/>
                </a:rPr>
                <a:t>Tree.st</a:t>
              </a:r>
              <a:r>
                <a:rPr lang="en-US" b="1" dirty="0">
                  <a:solidFill>
                    <a:schemeClr val="bg1"/>
                  </a:solidFill>
                  <a:latin typeface="Helvetica"/>
                  <a:cs typeface="Helvetica"/>
                </a:rPr>
                <a:t> </a:t>
              </a:r>
              <a:r>
                <a:rPr lang="en-US" b="1" dirty="0" smtClean="0">
                  <a:solidFill>
                    <a:schemeClr val="bg1"/>
                  </a:solidFill>
                  <a:latin typeface="Helvetica"/>
                  <a:cs typeface="Helvetica"/>
                </a:rPr>
                <a:t>Works</a:t>
              </a:r>
              <a:endParaRPr lang="en-US" dirty="0" smtClean="0">
                <a:solidFill>
                  <a:schemeClr val="bg1"/>
                </a:solidFill>
                <a:latin typeface="Helvetica"/>
                <a:cs typeface="Helvetica"/>
              </a:endParaRPr>
            </a:p>
          </p:txBody>
        </p:sp>
        <p:sp>
          <p:nvSpPr>
            <p:cNvPr id="8" name="Rectangle 7"/>
            <p:cNvSpPr/>
            <p:nvPr/>
          </p:nvSpPr>
          <p:spPr>
            <a:xfrm>
              <a:off x="1219200" y="53089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7</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Competition </a:t>
              </a:r>
              <a:r>
                <a:rPr lang="en-US" b="1" dirty="0">
                  <a:solidFill>
                    <a:schemeClr val="bg1"/>
                  </a:solidFill>
                  <a:latin typeface="Helvetica"/>
                  <a:cs typeface="Helvetica"/>
                </a:rPr>
                <a:t>&amp; </a:t>
              </a:r>
              <a:r>
                <a:rPr lang="en-US" b="1" dirty="0" smtClean="0">
                  <a:solidFill>
                    <a:schemeClr val="bg1"/>
                  </a:solidFill>
                  <a:latin typeface="Helvetica"/>
                  <a:cs typeface="Helvetica"/>
                </a:rPr>
                <a:t>Monetization</a:t>
              </a:r>
              <a:endParaRPr lang="en-US" b="1" dirty="0">
                <a:solidFill>
                  <a:schemeClr val="bg1"/>
                </a:solidFill>
                <a:latin typeface="Helvetica"/>
                <a:cs typeface="Helvetica"/>
              </a:endParaRPr>
            </a:p>
          </p:txBody>
        </p:sp>
        <p:sp>
          <p:nvSpPr>
            <p:cNvPr id="11" name="Rectangle 10"/>
            <p:cNvSpPr/>
            <p:nvPr/>
          </p:nvSpPr>
          <p:spPr>
            <a:xfrm>
              <a:off x="1219200" y="46993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6</a:t>
              </a:r>
              <a:r>
                <a:rPr lang="en-US" b="1" dirty="0" smtClean="0">
                  <a:solidFill>
                    <a:schemeClr val="bg1"/>
                  </a:solidFill>
                  <a:latin typeface="Helvetica"/>
                  <a:cs typeface="Helvetica"/>
                </a:rPr>
                <a:t>. </a:t>
              </a:r>
              <a:r>
                <a:rPr lang="en-US" b="1" dirty="0" smtClean="0">
                  <a:solidFill>
                    <a:schemeClr val="bg1"/>
                  </a:solidFill>
                  <a:latin typeface="Helvetica"/>
                  <a:cs typeface="Helvetica"/>
                </a:rPr>
                <a:t>Validation Case Study – MIT</a:t>
              </a:r>
              <a:endParaRPr lang="en-US" dirty="0" smtClean="0">
                <a:solidFill>
                  <a:schemeClr val="bg1"/>
                </a:solidFill>
                <a:latin typeface="Helvetica"/>
                <a:cs typeface="Helvetica"/>
              </a:endParaRPr>
            </a:p>
          </p:txBody>
        </p:sp>
        <p:sp>
          <p:nvSpPr>
            <p:cNvPr id="12" name="Rectangle 11"/>
            <p:cNvSpPr/>
            <p:nvPr/>
          </p:nvSpPr>
          <p:spPr>
            <a:xfrm>
              <a:off x="1219200" y="1676400"/>
              <a:ext cx="5410200" cy="381000"/>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1. Project Overview</a:t>
              </a:r>
              <a:endParaRPr lang="en-US" b="1" dirty="0">
                <a:solidFill>
                  <a:schemeClr val="bg1"/>
                </a:solidFill>
                <a:latin typeface="Helvetica"/>
                <a:cs typeface="Helvetica"/>
              </a:endParaRPr>
            </a:p>
          </p:txBody>
        </p:sp>
        <p:sp>
          <p:nvSpPr>
            <p:cNvPr id="13" name="Rectangle 12"/>
            <p:cNvSpPr/>
            <p:nvPr/>
          </p:nvSpPr>
          <p:spPr>
            <a:xfrm>
              <a:off x="1219200" y="40897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5</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Competitive Edge – Consumer Communities</a:t>
              </a:r>
              <a:endParaRPr lang="en-US" dirty="0" smtClean="0">
                <a:solidFill>
                  <a:schemeClr val="bg1"/>
                </a:solidFill>
                <a:latin typeface="Helvetica"/>
                <a:cs typeface="Helvetica"/>
              </a:endParaRPr>
            </a:p>
          </p:txBody>
        </p:sp>
        <p:sp>
          <p:nvSpPr>
            <p:cNvPr id="20" name="Rectangle 19"/>
            <p:cNvSpPr/>
            <p:nvPr/>
          </p:nvSpPr>
          <p:spPr>
            <a:xfrm>
              <a:off x="1219200" y="5943601"/>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Appendix A-E</a:t>
              </a:r>
              <a:endParaRPr lang="en-US" dirty="0" smtClean="0">
                <a:solidFill>
                  <a:schemeClr val="bg1"/>
                </a:solidFill>
                <a:latin typeface="Helvetica"/>
                <a:cs typeface="Helvetica"/>
              </a:endParaRPr>
            </a:p>
          </p:txBody>
        </p:sp>
      </p:gr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Agenda</a:t>
            </a:r>
          </a:p>
        </p:txBody>
      </p:sp>
      <p:pic>
        <p:nvPicPr>
          <p:cNvPr id="2050"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600200" y="1130469"/>
            <a:ext cx="5943600" cy="1015663"/>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smtClean="0">
                <a:solidFill>
                  <a:schemeClr val="tx1"/>
                </a:solidFill>
                <a:latin typeface="Helvetica"/>
                <a:cs typeface="Helvetica"/>
              </a:rPr>
              <a:t>In the span of one year, </a:t>
            </a:r>
            <a:r>
              <a:rPr lang="en-US" sz="2000" dirty="0" err="1" smtClean="0">
                <a:solidFill>
                  <a:schemeClr val="tx1"/>
                </a:solidFill>
                <a:latin typeface="Helvetica"/>
                <a:cs typeface="Helvetica"/>
              </a:rPr>
              <a:t>Tree.st’s</a:t>
            </a:r>
            <a:r>
              <a:rPr lang="en-US" sz="2000" dirty="0" smtClean="0">
                <a:solidFill>
                  <a:schemeClr val="tx1"/>
                </a:solidFill>
                <a:latin typeface="Helvetica"/>
                <a:cs typeface="Helvetica"/>
              </a:rPr>
              <a:t> main product was developed from the ground up via 60+ face-to-face interviews</a:t>
            </a:r>
            <a:endParaRPr lang="en-US" sz="2000" dirty="0">
              <a:solidFill>
                <a:schemeClr val="tx1"/>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1214625843"/>
              </p:ext>
            </p:extLst>
          </p:nvPr>
        </p:nvGraphicFramePr>
        <p:xfrm>
          <a:off x="1371600" y="2667000"/>
          <a:ext cx="6629400" cy="3708400"/>
        </p:xfrm>
        <a:graphic>
          <a:graphicData uri="http://schemas.openxmlformats.org/drawingml/2006/table">
            <a:tbl>
              <a:tblPr firstRow="1" bandRow="1">
                <a:tableStyleId>{5C22544A-7EE6-4342-B048-85BDC9FD1C3A}</a:tableStyleId>
              </a:tblPr>
              <a:tblGrid>
                <a:gridCol w="1838992"/>
                <a:gridCol w="4790408"/>
              </a:tblGrid>
              <a:tr h="370840">
                <a:tc>
                  <a:txBody>
                    <a:bodyPr/>
                    <a:lstStyle/>
                    <a:p>
                      <a:r>
                        <a:rPr lang="en-US" sz="1200" b="1" dirty="0" smtClean="0">
                          <a:solidFill>
                            <a:schemeClr val="bg1"/>
                          </a:solidFill>
                          <a:latin typeface="Helvetica"/>
                          <a:cs typeface="Helvetica"/>
                        </a:rPr>
                        <a:t>MAIN</a:t>
                      </a:r>
                      <a:r>
                        <a:rPr lang="en-US" sz="1200" b="1" baseline="0" dirty="0" smtClean="0">
                          <a:solidFill>
                            <a:schemeClr val="bg1"/>
                          </a:solidFill>
                          <a:latin typeface="Helvetica"/>
                          <a:cs typeface="Helvetica"/>
                        </a:rPr>
                        <a:t> PRODUCT</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b="0" dirty="0" smtClean="0">
                          <a:latin typeface="Helvetica"/>
                          <a:cs typeface="Helvetica"/>
                          <a:hlinkClick r:id="rId3"/>
                        </a:rPr>
                        <a:t>www.tree.st</a:t>
                      </a:r>
                      <a:endParaRPr lang="en-US" b="0" dirty="0">
                        <a:solidFill>
                          <a:srgbClr val="000000"/>
                        </a:solidFill>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DEMO VIDEOS</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4"/>
                        </a:rPr>
                        <a:t>www.tree.st/d/how</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DEMO</a:t>
                      </a:r>
                      <a:r>
                        <a:rPr lang="en-US" sz="1200" b="1" baseline="0" dirty="0" smtClean="0">
                          <a:solidFill>
                            <a:schemeClr val="bg1"/>
                          </a:solidFill>
                          <a:latin typeface="Helvetica"/>
                          <a:cs typeface="Helvetica"/>
                        </a:rPr>
                        <a:t> COMMUNITY</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5"/>
                        </a:rPr>
                        <a:t>www.tree.st/mit</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INTELLECTUAL</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1 Provisional</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VALIDATION</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Tested with 700+ users</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Product-market-fit</a:t>
                      </a:r>
                      <a:r>
                        <a:rPr lang="en-US" baseline="0" dirty="0" smtClean="0">
                          <a:latin typeface="Helvetica"/>
                          <a:cs typeface="Helvetica"/>
                        </a:rPr>
                        <a:t> shown</a:t>
                      </a: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NEXT STEPS</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Develop</a:t>
                      </a:r>
                      <a:r>
                        <a:rPr lang="en-US" baseline="0" dirty="0" smtClean="0">
                          <a:latin typeface="Helvetica"/>
                          <a:cs typeface="Helvetica"/>
                        </a:rPr>
                        <a:t> commercialization page</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marketing material</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sales funnel</a:t>
                      </a: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Customer-acquisition validation</a:t>
                      </a:r>
                      <a:endParaRPr lang="en-US" dirty="0" smtClean="0">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Project Overview</a:t>
            </a:r>
          </a:p>
        </p:txBody>
      </p:sp>
      <p:pic>
        <p:nvPicPr>
          <p:cNvPr id="1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7300" y="914400"/>
            <a:ext cx="6629400" cy="14478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67600" y="1066800"/>
            <a:ext cx="1244600" cy="1244600"/>
          </a:xfrm>
          <a:prstGeom prst="rect">
            <a:avLst/>
          </a:prstGeom>
        </p:spPr>
      </p:pic>
      <p:pic>
        <p:nvPicPr>
          <p:cNvPr id="4" name="Picture 3"/>
          <p:cNvPicPr>
            <a:picLocks noChangeAspect="1"/>
          </p:cNvPicPr>
          <p:nvPr/>
        </p:nvPicPr>
        <p:blipFill>
          <a:blip r:embed="rId3"/>
          <a:stretch>
            <a:fillRect/>
          </a:stretch>
        </p:blipFill>
        <p:spPr>
          <a:xfrm>
            <a:off x="7391400" y="2667000"/>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7543800" y="4038600"/>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914400" y="838200"/>
            <a:ext cx="6400800" cy="5909311"/>
          </a:xfrm>
          <a:prstGeom prst="rect">
            <a:avLst/>
          </a:prstGeom>
          <a:solidFill>
            <a:schemeClr val="bg1"/>
          </a:solidFill>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Problem Summary</a:t>
            </a:r>
          </a:p>
        </p:txBody>
      </p:sp>
      <p:pic>
        <p:nvPicPr>
          <p:cNvPr id="18"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762000" y="817602"/>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a:t>
            </a:r>
            <a:endParaRPr lang="en-US" sz="1400" b="1" dirty="0" smtClean="0">
              <a:solidFill>
                <a:srgbClr val="FFFFFF"/>
              </a:solidFill>
              <a:latin typeface="Arial"/>
              <a:cs typeface="Arial"/>
            </a:endParaRP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
        <p:nvSpPr>
          <p:cNvPr id="46" name="Rectangle 45"/>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How</a:t>
            </a:r>
          </a:p>
        </p:txBody>
      </p:sp>
      <p:pic>
        <p:nvPicPr>
          <p:cNvPr id="49"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04971"/>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04971"/>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04971"/>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82859" y="3801859"/>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876955"/>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(Professional Networks)</a:t>
            </a:r>
          </a:p>
        </p:txBody>
      </p:sp>
      <p:pic>
        <p:nvPicPr>
          <p:cNvPr id="57"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856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a:p>
        </p:txBody>
      </p:sp>
      <p:sp>
        <p:nvSpPr>
          <p:cNvPr id="88" name="Rectangle 87"/>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(Consumer Networks)</a:t>
            </a:r>
          </a:p>
        </p:txBody>
      </p:sp>
      <p:pic>
        <p:nvPicPr>
          <p:cNvPr id="10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7" name="Rounded Rectangle 106"/>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8" name="TextBox 107"/>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09" name="TextBox 108"/>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10" name="TextBox 109"/>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3309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949967"/>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725904"/>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3" name="Rectangle 2"/>
          <p:cNvSpPr/>
          <p:nvPr/>
        </p:nvSpPr>
        <p:spPr>
          <a:xfrm>
            <a:off x="1600200" y="3311857"/>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980507"/>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5235967"/>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349767"/>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6545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636202"/>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855837"/>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668575"/>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349767"/>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
        <p:nvSpPr>
          <p:cNvPr id="24" name="Rectangle 2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Validation Case Study (MIT)</a:t>
            </a:r>
          </a:p>
        </p:txBody>
      </p:sp>
      <p:pic>
        <p:nvPicPr>
          <p:cNvPr id="27"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66049134"/>
              </p:ext>
            </p:extLst>
          </p:nvPr>
        </p:nvGraphicFramePr>
        <p:xfrm>
          <a:off x="76200" y="914400"/>
          <a:ext cx="8991600" cy="4876799"/>
        </p:xfrm>
        <a:graphic>
          <a:graphicData uri="http://schemas.openxmlformats.org/drawingml/2006/table">
            <a:tbl>
              <a:tblPr firstRow="1" bandRow="1">
                <a:tableStyleId>{5C22544A-7EE6-4342-B048-85BDC9FD1C3A}</a:tableStyleId>
              </a:tblPr>
              <a:tblGrid>
                <a:gridCol w="4419600"/>
                <a:gridCol w="4572000"/>
              </a:tblGrid>
              <a:tr h="370840">
                <a:tc>
                  <a:txBody>
                    <a:bodyPr/>
                    <a:lstStyle/>
                    <a:p>
                      <a:pPr algn="ctr"/>
                      <a:r>
                        <a:rPr lang="en-US" sz="1600" b="1" dirty="0" smtClean="0">
                          <a:solidFill>
                            <a:schemeClr val="bg1"/>
                          </a:solidFill>
                          <a:latin typeface="Helvetica"/>
                          <a:cs typeface="Helvetica"/>
                        </a:rPr>
                        <a:t>Competition</a:t>
                      </a:r>
                    </a:p>
                    <a:p>
                      <a:pPr algn="ctr"/>
                      <a:r>
                        <a:rPr lang="en-US" sz="1600" b="0" i="1" dirty="0" smtClean="0">
                          <a:solidFill>
                            <a:schemeClr val="bg1"/>
                          </a:solidFill>
                          <a:latin typeface="Helvetica"/>
                          <a:cs typeface="Helvetica"/>
                        </a:rPr>
                        <a:t>For professional discoverability only</a:t>
                      </a:r>
                    </a:p>
                    <a:p>
                      <a:pPr algn="ctr"/>
                      <a:r>
                        <a:rPr lang="en-US" sz="1600" b="0" i="1" dirty="0" smtClean="0">
                          <a:solidFill>
                            <a:schemeClr val="bg1"/>
                          </a:solidFill>
                          <a:latin typeface="Helvetica"/>
                          <a:cs typeface="Helvetica"/>
                        </a:rPr>
                        <a:t>Negligible for other industries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lgn="ctr"/>
                      <a:r>
                        <a:rPr lang="en-US" sz="1600" b="1" dirty="0" smtClean="0">
                          <a:solidFill>
                            <a:schemeClr val="bg1"/>
                          </a:solidFill>
                          <a:latin typeface="Helvetica"/>
                          <a:cs typeface="Helvetica"/>
                        </a:rPr>
                        <a:t>Monetization, LV, and Scale</a:t>
                      </a:r>
                    </a:p>
                    <a:p>
                      <a:pPr algn="ctr"/>
                      <a:r>
                        <a:rPr lang="en-US" sz="1600" b="0" i="1" dirty="0" smtClean="0">
                          <a:solidFill>
                            <a:schemeClr val="bg1"/>
                          </a:solidFill>
                          <a:latin typeface="Helvetica"/>
                          <a:cs typeface="Helvetica"/>
                        </a:rPr>
                        <a:t>Appendix E</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r>
              <a:tr h="167640">
                <a:tc>
                  <a:txBody>
                    <a:bodyPr/>
                    <a:lstStyle/>
                    <a:p>
                      <a:r>
                        <a:rPr lang="en-US" sz="1600" b="1" dirty="0" smtClean="0">
                          <a:solidFill>
                            <a:schemeClr val="bg1">
                              <a:lumMod val="50000"/>
                            </a:schemeClr>
                          </a:solidFill>
                          <a:latin typeface="Helvetica"/>
                          <a:cs typeface="Helvetica"/>
                        </a:rPr>
                        <a:t>DIRECT</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c>
                  <a:txBody>
                    <a:bodyPr/>
                    <a:lstStyle/>
                    <a:p>
                      <a:r>
                        <a:rPr lang="en-US" sz="1600" b="1" dirty="0" smtClean="0">
                          <a:solidFill>
                            <a:schemeClr val="bg1">
                              <a:lumMod val="50000"/>
                            </a:schemeClr>
                          </a:solidFill>
                          <a:latin typeface="Helvetica"/>
                          <a:cs typeface="Helvetica"/>
                        </a:rPr>
                        <a:t>MONETIZATION</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r>
              <a:tr h="365760">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N/A</a:t>
                      </a: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98425" algn="l"/>
                          <a:tab pos="176213" algn="l"/>
                        </a:tabLst>
                        <a:defRPr/>
                      </a:pPr>
                      <a:r>
                        <a:rPr lang="en-US" sz="1400" dirty="0" smtClean="0">
                          <a:latin typeface="Helvetica"/>
                          <a:cs typeface="Helvetica"/>
                        </a:rPr>
                        <a:t>Initially pure-play B2B </a:t>
                      </a:r>
                      <a:r>
                        <a:rPr lang="en-US" sz="1400" dirty="0" err="1" smtClean="0">
                          <a:latin typeface="Helvetica"/>
                          <a:cs typeface="Helvetica"/>
                        </a:rPr>
                        <a:t>SaaS</a:t>
                      </a:r>
                      <a:r>
                        <a:rPr lang="en-US" sz="1400" dirty="0" smtClean="0">
                          <a:latin typeface="Helvetica"/>
                          <a:cs typeface="Helvetica"/>
                        </a:rPr>
                        <a:t> model, later will add on-premise solution for enterprises, followed by public facing </a:t>
                      </a:r>
                      <a:r>
                        <a:rPr lang="en-US" sz="1400" dirty="0" err="1" smtClean="0">
                          <a:latin typeface="Helvetica"/>
                          <a:cs typeface="Helvetica"/>
                        </a:rPr>
                        <a:t>Tree.st</a:t>
                      </a:r>
                      <a:r>
                        <a:rPr lang="en-US" sz="1400" dirty="0" smtClean="0">
                          <a:latin typeface="Helvetica"/>
                          <a:cs typeface="Helvetica"/>
                        </a:rPr>
                        <a:t> communities for niche-populations using an advertisement model</a:t>
                      </a:r>
                    </a:p>
                  </a:txBody>
                  <a:tcPr>
                    <a:noFill/>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POTENTIALLY DIRECT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LIFETIME VALUE</a:t>
                      </a:r>
                    </a:p>
                  </a:txBody>
                  <a:tcPr>
                    <a:noFill/>
                  </a:tcPr>
                </a:tc>
              </a:tr>
              <a:tr h="370840">
                <a:tc>
                  <a:txBody>
                    <a:bodyPr/>
                    <a:lstStyle/>
                    <a:p>
                      <a:pPr marL="176213" indent="0"/>
                      <a:r>
                        <a:rPr lang="en-US" sz="1400" dirty="0" err="1" smtClean="0">
                          <a:latin typeface="Helvetica"/>
                          <a:cs typeface="Helvetica"/>
                        </a:rPr>
                        <a:t>Ark.com</a:t>
                      </a:r>
                      <a:r>
                        <a:rPr lang="en-US" sz="1400" dirty="0" smtClean="0">
                          <a:latin typeface="Helvetica"/>
                          <a:cs typeface="Helvetica"/>
                        </a:rPr>
                        <a:t>, </a:t>
                      </a:r>
                      <a:r>
                        <a:rPr lang="en-US" sz="1400" dirty="0" err="1" smtClean="0">
                          <a:latin typeface="Helvetica"/>
                          <a:cs typeface="Helvetica"/>
                        </a:rPr>
                        <a:t>Yammer.com</a:t>
                      </a:r>
                      <a:r>
                        <a:rPr lang="en-US" sz="1400" dirty="0" smtClean="0">
                          <a:latin typeface="Helvetica"/>
                          <a:cs typeface="Helvetica"/>
                        </a:rPr>
                        <a:t>, </a:t>
                      </a:r>
                      <a:r>
                        <a:rPr lang="en-US" sz="1400" dirty="0" err="1" smtClean="0">
                          <a:latin typeface="Helvetica"/>
                          <a:cs typeface="Helvetica"/>
                        </a:rPr>
                        <a:t>Ning.com</a:t>
                      </a:r>
                      <a:r>
                        <a:rPr lang="en-US" sz="1400" dirty="0" smtClean="0">
                          <a:latin typeface="Helvetica"/>
                          <a:cs typeface="Helvetica"/>
                        </a:rPr>
                        <a:t>, </a:t>
                      </a:r>
                      <a:r>
                        <a:rPr lang="en-US" sz="1400" dirty="0" err="1" smtClean="0">
                          <a:latin typeface="Helvetica"/>
                          <a:cs typeface="Helvetica"/>
                        </a:rPr>
                        <a:t>Bloomfire.com</a:t>
                      </a:r>
                      <a:r>
                        <a:rPr lang="en-US" sz="1400" dirty="0" smtClean="0">
                          <a:latin typeface="Helvetica"/>
                          <a:cs typeface="Helvetica"/>
                        </a:rPr>
                        <a:t>, </a:t>
                      </a:r>
                      <a:r>
                        <a:rPr lang="en-US" sz="1400" dirty="0" err="1" smtClean="0">
                          <a:latin typeface="Helvetica"/>
                          <a:cs typeface="Helvetica"/>
                        </a:rPr>
                        <a:t>Socialgo.com</a:t>
                      </a:r>
                      <a:r>
                        <a:rPr lang="en-US" sz="1400" dirty="0" smtClean="0">
                          <a:latin typeface="Helvetica"/>
                          <a:cs typeface="Helvetica"/>
                        </a:rPr>
                        <a:t>, </a:t>
                      </a:r>
                      <a:r>
                        <a:rPr lang="en-US" sz="1400" dirty="0" err="1" smtClean="0">
                          <a:latin typeface="Helvetica"/>
                          <a:cs typeface="Helvetica"/>
                        </a:rPr>
                        <a:t>Jive.com</a:t>
                      </a:r>
                      <a:r>
                        <a:rPr lang="en-US" sz="1400" baseline="0" dirty="0" smtClean="0">
                          <a:latin typeface="Helvetica"/>
                          <a:cs typeface="Helvetica"/>
                        </a:rPr>
                        <a:t>, </a:t>
                      </a:r>
                      <a:r>
                        <a:rPr lang="en-US" sz="1400" baseline="0" dirty="0" err="1" smtClean="0">
                          <a:latin typeface="Helvetica"/>
                          <a:cs typeface="Helvetica"/>
                        </a:rPr>
                        <a:t>Higherlogic.com</a:t>
                      </a:r>
                      <a:r>
                        <a:rPr lang="en-US" sz="1400" baseline="0" dirty="0" smtClean="0">
                          <a:latin typeface="Helvetica"/>
                          <a:cs typeface="Helvetica"/>
                        </a:rPr>
                        <a:t>, </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We expect customer lifetime value to be high since </a:t>
                      </a:r>
                      <a:r>
                        <a:rPr lang="en-US" sz="1400" dirty="0" err="1" smtClean="0">
                          <a:latin typeface="Helvetica"/>
                          <a:cs typeface="Helvetica"/>
                        </a:rPr>
                        <a:t>Tree.st</a:t>
                      </a:r>
                      <a:r>
                        <a:rPr lang="en-US" sz="1400" dirty="0" smtClean="0">
                          <a:latin typeface="Helvetica"/>
                          <a:cs typeface="Helvetica"/>
                        </a:rPr>
                        <a:t> collects micro-level qualities not available anywhere else. Though customer has data ownership, the </a:t>
                      </a:r>
                      <a:r>
                        <a:rPr lang="en-US" sz="1400" dirty="0" err="1" smtClean="0">
                          <a:latin typeface="Helvetica"/>
                          <a:cs typeface="Helvetica"/>
                        </a:rPr>
                        <a:t>Tree.st</a:t>
                      </a:r>
                      <a:r>
                        <a:rPr lang="en-US" sz="1400" dirty="0" smtClean="0">
                          <a:latin typeface="Helvetica"/>
                          <a:cs typeface="Helvetica"/>
                        </a:rPr>
                        <a:t> data structure and intellectual property makes it impractical for customer use</a:t>
                      </a:r>
                    </a:p>
                  </a:txBody>
                  <a:tcPr>
                    <a:noFill/>
                  </a:tcPr>
                </a:tc>
              </a:tr>
              <a:tr h="152400">
                <a:tc>
                  <a:txBody>
                    <a:bodyPr/>
                    <a:lstStyle/>
                    <a:p>
                      <a:r>
                        <a:rPr lang="en-US" sz="1600" b="1" dirty="0" smtClean="0">
                          <a:solidFill>
                            <a:schemeClr val="bg1">
                              <a:lumMod val="50000"/>
                            </a:schemeClr>
                          </a:solidFill>
                          <a:latin typeface="Helvetica"/>
                          <a:cs typeface="Helvetica"/>
                        </a:rPr>
                        <a:t>INDIRECT</a:t>
                      </a:r>
                      <a:endParaRPr lang="en-US" sz="1600" dirty="0">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SCALE</a:t>
                      </a:r>
                    </a:p>
                  </a:txBody>
                  <a:tcPr>
                    <a:noFill/>
                  </a:tcPr>
                </a:tc>
              </a:tr>
              <a:tr h="370840">
                <a:tc>
                  <a:txBody>
                    <a:bodyPr/>
                    <a:lstStyle/>
                    <a:p>
                      <a:pPr marL="176213" indent="0"/>
                      <a:r>
                        <a:rPr lang="en-US" sz="1400" dirty="0" err="1" smtClean="0">
                          <a:latin typeface="Helvetica"/>
                          <a:cs typeface="Helvetica"/>
                        </a:rPr>
                        <a:t>Basecamp.com</a:t>
                      </a:r>
                      <a:r>
                        <a:rPr lang="en-US" sz="1400" dirty="0" smtClean="0">
                          <a:latin typeface="Helvetica"/>
                          <a:cs typeface="Helvetica"/>
                        </a:rPr>
                        <a:t>, </a:t>
                      </a:r>
                      <a:r>
                        <a:rPr lang="en-US" sz="1400" dirty="0" err="1" smtClean="0">
                          <a:latin typeface="Helvetica"/>
                          <a:cs typeface="Helvetica"/>
                        </a:rPr>
                        <a:t>Convo.com</a:t>
                      </a:r>
                      <a:r>
                        <a:rPr lang="en-US" sz="1400" dirty="0" smtClean="0">
                          <a:latin typeface="Helvetica"/>
                          <a:cs typeface="Helvetica"/>
                        </a:rPr>
                        <a:t>, </a:t>
                      </a:r>
                      <a:r>
                        <a:rPr lang="en-US" sz="1400" dirty="0" err="1" smtClean="0">
                          <a:latin typeface="Helvetica"/>
                          <a:cs typeface="Helvetica"/>
                        </a:rPr>
                        <a:t>Kohort.com</a:t>
                      </a:r>
                      <a:r>
                        <a:rPr lang="en-US" sz="1400" dirty="0" smtClean="0">
                          <a:latin typeface="Helvetica"/>
                          <a:cs typeface="Helvetica"/>
                        </a:rPr>
                        <a:t>, </a:t>
                      </a:r>
                      <a:r>
                        <a:rPr lang="en-US" sz="1400" dirty="0" err="1" smtClean="0">
                          <a:latin typeface="Helvetica"/>
                          <a:cs typeface="Helvetica"/>
                        </a:rPr>
                        <a:t>LinkedIn.com</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176213" algn="l"/>
                        </a:tabLst>
                        <a:defRPr/>
                      </a:pPr>
                      <a:r>
                        <a:rPr lang="en-US" sz="1400" dirty="0" smtClean="0">
                          <a:latin typeface="Helvetica"/>
                          <a:cs typeface="Helvetica"/>
                        </a:rPr>
                        <a:t>Given the decentralized nature of the engineering behind </a:t>
                      </a:r>
                      <a:r>
                        <a:rPr lang="en-US" sz="1400" dirty="0" err="1" smtClean="0">
                          <a:latin typeface="Helvetica"/>
                          <a:cs typeface="Helvetica"/>
                        </a:rPr>
                        <a:t>Tree.st</a:t>
                      </a:r>
                      <a:r>
                        <a:rPr lang="en-US" sz="1400" dirty="0" smtClean="0">
                          <a:latin typeface="Helvetica"/>
                          <a:cs typeface="Helvetica"/>
                        </a:rPr>
                        <a:t> – scalability is not a problem. Most initial capital will be used for sales and marketing after customer acquisition validation is complete</a:t>
                      </a:r>
                    </a:p>
                  </a:txBody>
                  <a:tcP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a:p>
        </p:txBody>
      </p:sp>
      <p:sp>
        <p:nvSpPr>
          <p:cNvPr id="10" name="Rectangle 9"/>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Competition &amp; Monetization</a:t>
            </a:r>
          </a:p>
        </p:txBody>
      </p:sp>
      <p:pic>
        <p:nvPicPr>
          <p:cNvPr id="12"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4112</TotalTime>
  <Words>2014</Words>
  <Application>Microsoft Macintosh PowerPoint</Application>
  <PresentationFormat>On-screen Show (4:3)</PresentationFormat>
  <Paragraphs>239</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Socrates Rosenfeld</cp:lastModifiedBy>
  <cp:revision>447</cp:revision>
  <cp:lastPrinted>2012-11-18T03:59:53Z</cp:lastPrinted>
  <dcterms:created xsi:type="dcterms:W3CDTF">2006-08-16T00:00:00Z</dcterms:created>
  <dcterms:modified xsi:type="dcterms:W3CDTF">2012-12-07T14:09:07Z</dcterms:modified>
</cp:coreProperties>
</file>